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5" r:id="rId6"/>
    <p:sldId id="260" r:id="rId7"/>
    <p:sldId id="271" r:id="rId8"/>
    <p:sldId id="263" r:id="rId9"/>
    <p:sldId id="261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1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89C1A-62CF-CB49-A211-48318F37F92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E8A2C-1DDF-8642-902D-E334F95E1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1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E8A2C-1DDF-8642-902D-E334F95E1A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0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17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6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81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76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86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2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8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566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07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4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38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5DBD5CC-E8DD-2346-9EDF-6AD179A7C7B7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BDB348D-AD41-C744-B113-103A5859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77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8.mp4"/><Relationship Id="rId7" Type="http://schemas.openxmlformats.org/officeDocument/2006/relationships/image" Target="../media/image1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colostate.edu/~vision/publications/bolme_cvpr10.pdf" TargetMode="External"/><Relationship Id="rId3" Type="http://schemas.openxmlformats.org/officeDocument/2006/relationships/hyperlink" Target="https://www.opencv-srf.com/2018/03/gaussian-blur.html" TargetMode="External"/><Relationship Id="rId7" Type="http://schemas.openxmlformats.org/officeDocument/2006/relationships/hyperlink" Target="https://ieeexplore-ieee-org.proxy1.library.jhu.edu/stamp/stamp.jsp?tp=&amp;arnumber=7360205&amp;tag=1" TargetMode="External"/><Relationship Id="rId2" Type="http://schemas.openxmlformats.org/officeDocument/2006/relationships/hyperlink" Target="https://github.com/skhobahi/Kalman-Filter-Object-Tracking/blob/master/Object%20Tracking%20Using%20Kalman%20Filt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tosa.io/ev/image-kernels/" TargetMode="External"/><Relationship Id="rId5" Type="http://schemas.openxmlformats.org/officeDocument/2006/relationships/hyperlink" Target="http://www.robots.ox.ac.uk/~joao/publications/henriques_tpami2015.pdf" TargetMode="External"/><Relationship Id="rId4" Type="http://schemas.openxmlformats.org/officeDocument/2006/relationships/hyperlink" Target="https://opencvexamples.blogspot.com/2014/01/kalman-filter-implementation-tracking.html" TargetMode="External"/><Relationship Id="rId9" Type="http://schemas.openxmlformats.org/officeDocument/2006/relationships/hyperlink" Target="https://faculty.ucmerced.edu/mhyang/papers/cvpr13_benchmark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05DC-6F43-4848-9AE2-8A18C2C46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Temporal Video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7AD7C-F921-7E44-89C5-8AB487B97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344645"/>
            <a:ext cx="10572000" cy="434974"/>
          </a:xfrm>
        </p:spPr>
        <p:txBody>
          <a:bodyPr/>
          <a:lstStyle/>
          <a:p>
            <a:r>
              <a:rPr lang="en-US" dirty="0"/>
              <a:t>By John Drogo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6819FDE-6911-914E-A331-FB8B28369E9D}"/>
              </a:ext>
            </a:extLst>
          </p:cNvPr>
          <p:cNvSpPr txBox="1">
            <a:spLocks/>
          </p:cNvSpPr>
          <p:nvPr/>
        </p:nvSpPr>
        <p:spPr>
          <a:xfrm>
            <a:off x="810001" y="6022562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By John Drogo</a:t>
            </a:r>
          </a:p>
        </p:txBody>
      </p:sp>
    </p:spTree>
    <p:extLst>
      <p:ext uri="{BB962C8B-B14F-4D97-AF65-F5344CB8AC3E}">
        <p14:creationId xmlns:p14="http://schemas.microsoft.com/office/powerpoint/2010/main" val="54290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C39F-BABA-6141-A4F0-6B6D0985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533C-F6D9-3C4A-A123-FC3EF9219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999" y="2398816"/>
            <a:ext cx="4343891" cy="3626236"/>
          </a:xfrm>
        </p:spPr>
        <p:txBody>
          <a:bodyPr/>
          <a:lstStyle/>
          <a:p>
            <a:r>
              <a:rPr lang="en-US" dirty="0"/>
              <a:t>Literature survey revealed a tracker testbench</a:t>
            </a:r>
          </a:p>
          <a:p>
            <a:r>
              <a:rPr lang="en-US" dirty="0"/>
              <a:t>Several example clips were extracted to validate algorithm</a:t>
            </a:r>
          </a:p>
          <a:p>
            <a:r>
              <a:rPr lang="en-US" dirty="0"/>
              <a:t>A set of simpler test clips were used to assist development</a:t>
            </a:r>
          </a:p>
        </p:txBody>
      </p:sp>
      <p:pic>
        <p:nvPicPr>
          <p:cNvPr id="4" name="Online Media 3" descr="ball">
            <a:hlinkClick r:id="" action="ppaction://media"/>
            <a:extLst>
              <a:ext uri="{FF2B5EF4-FFF2-40B4-BE49-F238E27FC236}">
                <a16:creationId xmlns:a16="http://schemas.microsoft.com/office/drawing/2014/main" id="{EA113886-3572-9A46-B5CD-88C1AD4656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8099" y="2922470"/>
            <a:ext cx="5220138" cy="29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6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829A-233E-0845-8354-2D200020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Word – v0.0.0</a:t>
            </a:r>
          </a:p>
        </p:txBody>
      </p:sp>
      <p:pic>
        <p:nvPicPr>
          <p:cNvPr id="4" name="Online Media 3" descr="clip_v0.0.0">
            <a:hlinkClick r:id="" action="ppaction://media"/>
            <a:extLst>
              <a:ext uri="{FF2B5EF4-FFF2-40B4-BE49-F238E27FC236}">
                <a16:creationId xmlns:a16="http://schemas.microsoft.com/office/drawing/2014/main" id="{57DD238A-AD80-2045-B159-5DA3DC7071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892" y="2541476"/>
            <a:ext cx="7542213" cy="3636963"/>
          </a:xfrm>
        </p:spPr>
      </p:pic>
    </p:spTree>
    <p:extLst>
      <p:ext uri="{BB962C8B-B14F-4D97-AF65-F5344CB8AC3E}">
        <p14:creationId xmlns:p14="http://schemas.microsoft.com/office/powerpoint/2010/main" val="6498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47BD-2B55-DC47-A674-AF64A6E0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Refinements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7532A-0122-4B4B-B713-972E69338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53" y="2145228"/>
            <a:ext cx="3980798" cy="4351338"/>
          </a:xfrm>
        </p:spPr>
        <p:txBody>
          <a:bodyPr>
            <a:normAutofit/>
          </a:bodyPr>
          <a:lstStyle/>
          <a:p>
            <a:r>
              <a:rPr lang="en-US" dirty="0"/>
              <a:t>Learning Rates</a:t>
            </a:r>
          </a:p>
          <a:p>
            <a:pPr lvl="1"/>
            <a:r>
              <a:rPr lang="en-US" dirty="0"/>
              <a:t>Update kernels based on observed samples.</a:t>
            </a:r>
          </a:p>
          <a:p>
            <a:r>
              <a:rPr lang="en-US" dirty="0"/>
              <a:t>Kalman Tuning</a:t>
            </a:r>
          </a:p>
          <a:p>
            <a:pPr lvl="1"/>
            <a:r>
              <a:rPr lang="en-US" dirty="0"/>
              <a:t>Calibrate process noise and weight distribution.</a:t>
            </a:r>
          </a:p>
          <a:p>
            <a:r>
              <a:rPr lang="en-US" dirty="0"/>
              <a:t>Two stage focus</a:t>
            </a:r>
          </a:p>
          <a:p>
            <a:pPr lvl="1"/>
            <a:r>
              <a:rPr lang="en-US" dirty="0"/>
              <a:t>Wide area adjusting based on correlation lock.</a:t>
            </a:r>
          </a:p>
          <a:p>
            <a:pPr lvl="1"/>
            <a:r>
              <a:rPr lang="en-US" dirty="0"/>
              <a:t>Gain for predicted region.</a:t>
            </a:r>
          </a:p>
          <a:p>
            <a:r>
              <a:rPr lang="en-US" dirty="0"/>
              <a:t>Lost lock fallback</a:t>
            </a:r>
          </a:p>
          <a:p>
            <a:pPr lvl="1"/>
            <a:r>
              <a:rPr lang="en-US" dirty="0"/>
              <a:t>Auto target re-acquisition</a:t>
            </a:r>
          </a:p>
        </p:txBody>
      </p:sp>
      <p:pic>
        <p:nvPicPr>
          <p:cNvPr id="4" name="Online Media 3" descr="kalman_smoothed">
            <a:hlinkClick r:id="" action="ppaction://media"/>
            <a:extLst>
              <a:ext uri="{FF2B5EF4-FFF2-40B4-BE49-F238E27FC236}">
                <a16:creationId xmlns:a16="http://schemas.microsoft.com/office/drawing/2014/main" id="{45A2C163-1C2C-0C48-9DFE-ED59624C99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1467" y="1519220"/>
            <a:ext cx="6432333" cy="2157512"/>
          </a:xfrm>
          <a:prstGeom prst="rect">
            <a:avLst/>
          </a:prstGeom>
        </p:spPr>
      </p:pic>
      <p:pic>
        <p:nvPicPr>
          <p:cNvPr id="5" name="Online Media 4" descr="nokalman">
            <a:hlinkClick r:id="" action="ppaction://media"/>
            <a:extLst>
              <a:ext uri="{FF2B5EF4-FFF2-40B4-BE49-F238E27FC236}">
                <a16:creationId xmlns:a16="http://schemas.microsoft.com/office/drawing/2014/main" id="{91948D83-84AF-4643-8A99-CE092BA80D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21468" y="4150201"/>
            <a:ext cx="6432332" cy="2161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0FB02-D331-2C43-B646-8EE3D714A671}"/>
              </a:ext>
            </a:extLst>
          </p:cNvPr>
          <p:cNvSpPr txBox="1"/>
          <p:nvPr/>
        </p:nvSpPr>
        <p:spPr>
          <a:xfrm>
            <a:off x="7396981" y="6311900"/>
            <a:ext cx="223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Kalman 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D09C9-5969-414A-935A-7605D62E18F1}"/>
              </a:ext>
            </a:extLst>
          </p:cNvPr>
          <p:cNvSpPr txBox="1"/>
          <p:nvPr/>
        </p:nvSpPr>
        <p:spPr>
          <a:xfrm>
            <a:off x="7373003" y="3676732"/>
            <a:ext cx="20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Kalman Tuning</a:t>
            </a:r>
          </a:p>
        </p:txBody>
      </p:sp>
    </p:spTree>
    <p:extLst>
      <p:ext uri="{BB962C8B-B14F-4D97-AF65-F5344CB8AC3E}">
        <p14:creationId xmlns:p14="http://schemas.microsoft.com/office/powerpoint/2010/main" val="7190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2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final_color">
            <a:hlinkClick r:id="" action="ppaction://media"/>
            <a:extLst>
              <a:ext uri="{FF2B5EF4-FFF2-40B4-BE49-F238E27FC236}">
                <a16:creationId xmlns:a16="http://schemas.microsoft.com/office/drawing/2014/main" id="{DE5EA55E-5063-C34B-B2D7-D11E45B04B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6203" y="-5256"/>
            <a:ext cx="9619593" cy="68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3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C7CE3-699B-174E-AB08-4AC8806C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Online Media 3" descr="football_good_small">
            <a:hlinkClick r:id="" action="ppaction://media"/>
            <a:extLst>
              <a:ext uri="{FF2B5EF4-FFF2-40B4-BE49-F238E27FC236}">
                <a16:creationId xmlns:a16="http://schemas.microsoft.com/office/drawing/2014/main" id="{4ECD1452-2B36-E248-B7B4-02E14323F6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33129" y="700912"/>
            <a:ext cx="5129212" cy="2898775"/>
          </a:xfrm>
        </p:spPr>
      </p:pic>
      <p:pic>
        <p:nvPicPr>
          <p:cNvPr id="5" name="Online Media 4" descr="car_good_small">
            <a:hlinkClick r:id="" action="ppaction://media"/>
            <a:extLst>
              <a:ext uri="{FF2B5EF4-FFF2-40B4-BE49-F238E27FC236}">
                <a16:creationId xmlns:a16="http://schemas.microsoft.com/office/drawing/2014/main" id="{12882A82-840F-0747-88C7-8C5EF4DC446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16046" y="3877163"/>
            <a:ext cx="5946295" cy="25347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ED2259-94A9-6E40-8C64-1CA9E6701767}"/>
              </a:ext>
            </a:extLst>
          </p:cNvPr>
          <p:cNvSpPr txBox="1">
            <a:spLocks/>
          </p:cNvSpPr>
          <p:nvPr/>
        </p:nvSpPr>
        <p:spPr>
          <a:xfrm>
            <a:off x="339876" y="2668773"/>
            <a:ext cx="512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Successful tracking</a:t>
            </a:r>
          </a:p>
          <a:p>
            <a:pPr lvl="1"/>
            <a:r>
              <a:rPr lang="en-US" sz="1800" dirty="0"/>
              <a:t>Reasonable performance with common configuration</a:t>
            </a:r>
          </a:p>
          <a:p>
            <a:pPr lvl="1"/>
            <a:endParaRPr lang="en-US" sz="1800" dirty="0"/>
          </a:p>
          <a:p>
            <a:r>
              <a:rPr lang="en-US" sz="2000" dirty="0"/>
              <a:t>Sensitive to camera motion</a:t>
            </a:r>
          </a:p>
          <a:p>
            <a:pPr lvl="1"/>
            <a:r>
              <a:rPr lang="en-US" sz="1800" dirty="0"/>
              <a:t>Affects Kalman Estimation</a:t>
            </a:r>
          </a:p>
          <a:p>
            <a:pPr lvl="1"/>
            <a:endParaRPr lang="en-US" sz="1800" dirty="0"/>
          </a:p>
          <a:p>
            <a:r>
              <a:rPr lang="en-US" sz="2000" dirty="0"/>
              <a:t>Profile changes are difficult</a:t>
            </a:r>
          </a:p>
          <a:p>
            <a:pPr lvl="1"/>
            <a:r>
              <a:rPr lang="en-US" sz="1800" dirty="0"/>
              <a:t>Faster learning rate makes system susceptible to clutter</a:t>
            </a:r>
          </a:p>
        </p:txBody>
      </p:sp>
    </p:spTree>
    <p:extLst>
      <p:ext uri="{BB962C8B-B14F-4D97-AF65-F5344CB8AC3E}">
        <p14:creationId xmlns:p14="http://schemas.microsoft.com/office/powerpoint/2010/main" val="21502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5221-B2D2-E14A-80D5-95E37813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3271A-7723-524F-A48A-15C02E83C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75" y="2498734"/>
            <a:ext cx="11353648" cy="418852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https://github.com/skhobahi/Kalman-Filter-Object-Tracking/blob/master/Object%20Tracking%20Using%20Kalman%20Filter.pdf</a:t>
            </a:r>
            <a:endParaRPr lang="en-US" dirty="0"/>
          </a:p>
          <a:p>
            <a:r>
              <a:rPr lang="en-US" dirty="0">
                <a:hlinkClick r:id="rId3"/>
              </a:rPr>
              <a:t>https://www.opencv-srf.com/2018/03/gaussian-blur.html</a:t>
            </a:r>
            <a:endParaRPr lang="en-US" dirty="0"/>
          </a:p>
          <a:p>
            <a:r>
              <a:rPr lang="en-US" dirty="0">
                <a:hlinkClick r:id="rId4"/>
              </a:rPr>
              <a:t>https://opencvexamples.blogspot.com/2014/01/kalman-filter-implementation-tracking.html</a:t>
            </a:r>
            <a:endParaRPr lang="en-US" dirty="0"/>
          </a:p>
          <a:p>
            <a:r>
              <a:rPr lang="en-US" dirty="0">
                <a:hlinkClick r:id="rId5"/>
              </a:rPr>
              <a:t>http://www.robots.ox.ac.uk/~joao/publications/henriques_tpami2015.pdf</a:t>
            </a:r>
            <a:endParaRPr lang="en-US" dirty="0"/>
          </a:p>
          <a:p>
            <a:r>
              <a:rPr lang="en-US" dirty="0">
                <a:hlinkClick r:id="rId6"/>
              </a:rPr>
              <a:t>http://setosa.io/ev/image-kernels/</a:t>
            </a:r>
            <a:endParaRPr lang="en-US" dirty="0"/>
          </a:p>
          <a:p>
            <a:r>
              <a:rPr lang="en-US" dirty="0">
                <a:hlinkClick r:id="rId7"/>
              </a:rPr>
              <a:t>https://ieeexplore-ieee-org.proxy1.library.jhu.edu/stamp/stamp.jsp?tp=&amp;arnumber=7360205&amp;tag=1</a:t>
            </a:r>
            <a:endParaRPr lang="en-US" dirty="0"/>
          </a:p>
          <a:p>
            <a:r>
              <a:rPr lang="en-US" dirty="0">
                <a:hlinkClick r:id="rId8"/>
              </a:rPr>
              <a:t>https://www.cs.colostate.edu/~vision/publications/bolme_cvpr10.pdf</a:t>
            </a:r>
            <a:endParaRPr lang="en-US" dirty="0"/>
          </a:p>
          <a:p>
            <a:r>
              <a:rPr lang="en-US" dirty="0">
                <a:hlinkClick r:id="rId9"/>
              </a:rPr>
              <a:t>https://faculty.ucmerced.edu/mhyang/papers/cvpr13_benchmark.pdf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5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89E9-7044-C442-93CF-F7C05B28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2A08-56BD-6D48-8DC0-D110225FC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General Concepts</a:t>
            </a:r>
          </a:p>
          <a:p>
            <a:r>
              <a:rPr lang="en-US" dirty="0"/>
              <a:t>Solution Architecture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6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F285-8EED-E348-8495-F0317FAF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2A79A-8186-D246-A8A4-180B307C0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00022"/>
            <a:ext cx="3646962" cy="3636511"/>
          </a:xfrm>
        </p:spPr>
        <p:txBody>
          <a:bodyPr/>
          <a:lstStyle/>
          <a:p>
            <a:r>
              <a:rPr lang="en-US" dirty="0"/>
              <a:t>Track an object through a video sequence.</a:t>
            </a:r>
          </a:p>
          <a:p>
            <a:pPr lvl="1"/>
            <a:r>
              <a:rPr lang="en-US" dirty="0"/>
              <a:t>Occlusion</a:t>
            </a:r>
          </a:p>
          <a:p>
            <a:pPr lvl="1"/>
            <a:r>
              <a:rPr lang="en-US" dirty="0"/>
              <a:t>Complex Background</a:t>
            </a:r>
          </a:p>
          <a:p>
            <a:pPr lvl="1"/>
            <a:r>
              <a:rPr lang="en-US" dirty="0"/>
              <a:t>Object motion/rotation</a:t>
            </a:r>
          </a:p>
          <a:p>
            <a:pPr lvl="1"/>
            <a:r>
              <a:rPr lang="en-US" dirty="0"/>
              <a:t>Multiple targets</a:t>
            </a:r>
          </a:p>
          <a:p>
            <a:pPr lvl="1"/>
            <a:r>
              <a:rPr lang="en-US" dirty="0"/>
              <a:t>Noise artifacts</a:t>
            </a:r>
          </a:p>
          <a:p>
            <a:pPr lvl="1"/>
            <a:r>
              <a:rPr lang="en-US" dirty="0"/>
              <a:t>Changing features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Online Media 3" descr="football">
            <a:hlinkClick r:id="" action="ppaction://media"/>
            <a:extLst>
              <a:ext uri="{FF2B5EF4-FFF2-40B4-BE49-F238E27FC236}">
                <a16:creationId xmlns:a16="http://schemas.microsoft.com/office/drawing/2014/main" id="{59121A75-4B57-DD45-A931-F4BE556F16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2096" y="2700213"/>
            <a:ext cx="5736772" cy="323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BE28-EFB3-AA45-B991-9E299A6C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29ED0-E0BB-4D48-B189-7F01DB112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562535"/>
            <a:ext cx="10554574" cy="3636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Literature survey to understand existing methods</a:t>
            </a:r>
          </a:p>
          <a:p>
            <a:r>
              <a:rPr lang="en-US" dirty="0"/>
              <a:t>Widely varied, examined approaches include:</a:t>
            </a:r>
          </a:p>
          <a:p>
            <a:pPr lvl="1"/>
            <a:r>
              <a:rPr lang="en-US" dirty="0"/>
              <a:t>Structured Output Tracking with Kernels (STRUCK)</a:t>
            </a:r>
          </a:p>
          <a:p>
            <a:pPr lvl="1"/>
            <a:r>
              <a:rPr lang="en-US" dirty="0"/>
              <a:t>Kernelized Correlation Filter (KCF)</a:t>
            </a:r>
          </a:p>
          <a:p>
            <a:pPr lvl="1"/>
            <a:r>
              <a:rPr lang="en-US" dirty="0"/>
              <a:t>Minimum Output Sum of Squared Error Correlation Filter (MOSSE)</a:t>
            </a:r>
          </a:p>
          <a:p>
            <a:pPr lvl="1"/>
            <a:endParaRPr lang="en-US" dirty="0"/>
          </a:p>
          <a:p>
            <a:r>
              <a:rPr lang="en-US" dirty="0"/>
              <a:t>Common ground</a:t>
            </a:r>
          </a:p>
          <a:p>
            <a:pPr lvl="1"/>
            <a:r>
              <a:rPr lang="en-US" dirty="0"/>
              <a:t>Identify features of interest</a:t>
            </a:r>
          </a:p>
          <a:p>
            <a:pPr lvl="1"/>
            <a:r>
              <a:rPr lang="en-US" dirty="0"/>
              <a:t>Predict how the features change</a:t>
            </a:r>
          </a:p>
          <a:p>
            <a:pPr lvl="1"/>
            <a:r>
              <a:rPr lang="en-US" dirty="0"/>
              <a:t>Look for the features in new frames</a:t>
            </a:r>
          </a:p>
        </p:txBody>
      </p:sp>
    </p:spTree>
    <p:extLst>
      <p:ext uri="{BB962C8B-B14F-4D97-AF65-F5344CB8AC3E}">
        <p14:creationId xmlns:p14="http://schemas.microsoft.com/office/powerpoint/2010/main" val="3331479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8928-A8F5-4B4E-84EA-99884200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5E57-6784-604A-88EB-6C78812AF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stage approach</a:t>
            </a:r>
          </a:p>
          <a:p>
            <a:pPr lvl="1"/>
            <a:r>
              <a:rPr lang="en-US" dirty="0"/>
              <a:t>Feature Detection, Classification, and Prediction</a:t>
            </a:r>
          </a:p>
          <a:p>
            <a:pPr lvl="1"/>
            <a:r>
              <a:rPr lang="en-US" dirty="0"/>
              <a:t>An initial truth frame of the target is provided to prime the tracker</a:t>
            </a:r>
          </a:p>
          <a:p>
            <a:pPr lvl="1"/>
            <a:r>
              <a:rPr lang="en-US" dirty="0"/>
              <a:t>For subsequence frames the tracker draws a boundary box around the target</a:t>
            </a:r>
          </a:p>
          <a:p>
            <a:pPr lvl="1"/>
            <a:endParaRPr lang="en-US" dirty="0"/>
          </a:p>
          <a:p>
            <a:r>
              <a:rPr lang="en-US" dirty="0"/>
              <a:t>Developed with OpenCV</a:t>
            </a:r>
          </a:p>
          <a:p>
            <a:pPr lvl="1"/>
            <a:r>
              <a:rPr lang="en-US" dirty="0"/>
              <a:t>High performance video manipulation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32226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2353-49E8-794D-843F-E4822862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FF646-E242-0341-82C0-F0A68E4245DE}"/>
              </a:ext>
            </a:extLst>
          </p:cNvPr>
          <p:cNvSpPr txBox="1"/>
          <p:nvPr/>
        </p:nvSpPr>
        <p:spPr>
          <a:xfrm>
            <a:off x="741364" y="4443028"/>
            <a:ext cx="11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42156-1628-414D-A9BA-DA3293BB6407}"/>
              </a:ext>
            </a:extLst>
          </p:cNvPr>
          <p:cNvSpPr txBox="1"/>
          <p:nvPr/>
        </p:nvSpPr>
        <p:spPr>
          <a:xfrm>
            <a:off x="3646003" y="4518836"/>
            <a:ext cx="18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2A530-7425-3B4D-A5F9-131659E88342}"/>
              </a:ext>
            </a:extLst>
          </p:cNvPr>
          <p:cNvSpPr txBox="1"/>
          <p:nvPr/>
        </p:nvSpPr>
        <p:spPr>
          <a:xfrm>
            <a:off x="7176076" y="451883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46556-9C48-0F49-8BF4-1D2FC15CC435}"/>
              </a:ext>
            </a:extLst>
          </p:cNvPr>
          <p:cNvSpPr txBox="1"/>
          <p:nvPr/>
        </p:nvSpPr>
        <p:spPr>
          <a:xfrm>
            <a:off x="10148890" y="4518836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C401BFC-5362-A942-A0B7-8664658BABE9}"/>
              </a:ext>
            </a:extLst>
          </p:cNvPr>
          <p:cNvSpPr/>
          <p:nvPr/>
        </p:nvSpPr>
        <p:spPr>
          <a:xfrm>
            <a:off x="2710646" y="3310523"/>
            <a:ext cx="653143" cy="424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099AD7F-99A9-604C-AF47-985DAB00A7B0}"/>
              </a:ext>
            </a:extLst>
          </p:cNvPr>
          <p:cNvSpPr/>
          <p:nvPr/>
        </p:nvSpPr>
        <p:spPr>
          <a:xfrm>
            <a:off x="5793178" y="3347262"/>
            <a:ext cx="653143" cy="424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59984CE-28B3-ED41-92B1-F6C90E018280}"/>
              </a:ext>
            </a:extLst>
          </p:cNvPr>
          <p:cNvSpPr/>
          <p:nvPr/>
        </p:nvSpPr>
        <p:spPr>
          <a:xfrm>
            <a:off x="8928869" y="3342500"/>
            <a:ext cx="653143" cy="424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Up Arrow 14">
            <a:extLst>
              <a:ext uri="{FF2B5EF4-FFF2-40B4-BE49-F238E27FC236}">
                <a16:creationId xmlns:a16="http://schemas.microsoft.com/office/drawing/2014/main" id="{9B949D67-8043-E04A-9E9F-D4B7F0A3EC7F}"/>
              </a:ext>
            </a:extLst>
          </p:cNvPr>
          <p:cNvSpPr/>
          <p:nvPr/>
        </p:nvSpPr>
        <p:spPr>
          <a:xfrm flipH="1">
            <a:off x="4223071" y="5019581"/>
            <a:ext cx="6666601" cy="123008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FC197-4675-7E41-B318-790AF1371F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547" y="2900376"/>
            <a:ext cx="2314119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7005E3-4785-0249-8681-A9D35C3932E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0646" y="2878723"/>
            <a:ext cx="2333898" cy="1325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BCA671-2D67-8349-B543-C6217E0353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5524" y="2965530"/>
            <a:ext cx="2333898" cy="1325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429883-7F2F-7243-B6C7-7863D4FBCC2D}"/>
              </a:ext>
            </a:extLst>
          </p:cNvPr>
          <p:cNvSpPr/>
          <p:nvPr/>
        </p:nvSpPr>
        <p:spPr>
          <a:xfrm>
            <a:off x="10719816" y="3287824"/>
            <a:ext cx="269040" cy="2415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E270C8-69D3-C843-A4D2-FF84AE568AB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26" y="2877427"/>
            <a:ext cx="2373883" cy="13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E18B-BF67-C040-891B-2059A7FC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3E94-668B-F449-98B8-DF2C0A160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45" y="2328617"/>
            <a:ext cx="10554574" cy="40934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Correlation Filter</a:t>
            </a:r>
          </a:p>
          <a:p>
            <a:pPr lvl="1"/>
            <a:r>
              <a:rPr lang="en-US" dirty="0"/>
              <a:t>Detects similarity between the video frame and a “kernel”</a:t>
            </a:r>
          </a:p>
          <a:p>
            <a:pPr lvl="1"/>
            <a:r>
              <a:rPr lang="en-US" dirty="0"/>
              <a:t>Correlation in the spatial domain becomes multiplication in Fourier domain</a:t>
            </a:r>
          </a:p>
          <a:p>
            <a:pPr lvl="1"/>
            <a:endParaRPr lang="en-US" dirty="0"/>
          </a:p>
          <a:p>
            <a:r>
              <a:rPr lang="en-US" dirty="0"/>
              <a:t>Two kernels are processed</a:t>
            </a:r>
          </a:p>
          <a:p>
            <a:pPr lvl="1"/>
            <a:r>
              <a:rPr lang="en-US" dirty="0"/>
              <a:t>A “positive” kernel based on last known match</a:t>
            </a:r>
          </a:p>
          <a:p>
            <a:pPr lvl="1"/>
            <a:r>
              <a:rPr lang="en-US" dirty="0"/>
              <a:t>A ”negative” kernel based on surrounding known bad tiles</a:t>
            </a:r>
          </a:p>
          <a:p>
            <a:pPr lvl="1"/>
            <a:r>
              <a:rPr lang="en-US" dirty="0"/>
              <a:t>Uses the linearity of convolution to combine both into one operation</a:t>
            </a:r>
          </a:p>
          <a:p>
            <a:pPr lvl="1"/>
            <a:r>
              <a:rPr lang="en-US" dirty="0"/>
              <a:t>The separation helps the tracker to suppress complex background clutter</a:t>
            </a:r>
          </a:p>
          <a:p>
            <a:pPr lvl="1"/>
            <a:endParaRPr lang="en-US" dirty="0"/>
          </a:p>
          <a:p>
            <a:r>
              <a:rPr lang="en-US" dirty="0"/>
              <a:t>Raw correlation scores are weighted and used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6701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BD35-F154-D14F-A788-D433200E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Classification and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43F4D-FF23-2D49-A008-7790514A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93" y="2520001"/>
            <a:ext cx="10554574" cy="3636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highest score is classified as the target</a:t>
            </a:r>
          </a:p>
          <a:p>
            <a:pPr lvl="1"/>
            <a:r>
              <a:rPr lang="en-US" dirty="0"/>
              <a:t>The updated position is fed into the smoother</a:t>
            </a:r>
          </a:p>
          <a:p>
            <a:pPr lvl="1"/>
            <a:r>
              <a:rPr lang="en-US" dirty="0"/>
              <a:t>The smoothed location adjust the Gaussian weights in the detector</a:t>
            </a:r>
          </a:p>
          <a:p>
            <a:pPr lvl="1"/>
            <a:r>
              <a:rPr lang="en-US" dirty="0"/>
              <a:t>Matches closer to the predicted location are weighted heavier</a:t>
            </a:r>
          </a:p>
          <a:p>
            <a:pPr lvl="1"/>
            <a:endParaRPr lang="en-US" dirty="0"/>
          </a:p>
          <a:p>
            <a:r>
              <a:rPr lang="en-US" dirty="0"/>
              <a:t>Kalman Smoother</a:t>
            </a:r>
          </a:p>
          <a:p>
            <a:pPr lvl="1"/>
            <a:r>
              <a:rPr lang="en-US" dirty="0"/>
              <a:t>Estimates the state of the tracked object (position, velocity)</a:t>
            </a:r>
          </a:p>
          <a:p>
            <a:pPr lvl="1"/>
            <a:r>
              <a:rPr lang="en-US" dirty="0"/>
              <a:t>A constant acceleration two-dimensional Kalman filter was used</a:t>
            </a:r>
          </a:p>
          <a:p>
            <a:pPr lvl="1"/>
            <a:r>
              <a:rPr lang="en-US" dirty="0"/>
              <a:t>The smoother permits prediction of the target’s position in the next frame</a:t>
            </a:r>
          </a:p>
          <a:p>
            <a:pPr lvl="1"/>
            <a:r>
              <a:rPr lang="en-US" dirty="0"/>
              <a:t>Tunable between smoother and more responsive tracks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AFCB2-F5A9-D043-BAA6-096C6F7995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22" t="2072" r="7672" b="10682"/>
          <a:stretch/>
        </p:blipFill>
        <p:spPr>
          <a:xfrm>
            <a:off x="8803758" y="2392325"/>
            <a:ext cx="2771549" cy="1616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3B8467-287C-A64E-9A3D-9C22D8A3B607}"/>
              </a:ext>
            </a:extLst>
          </p:cNvPr>
          <p:cNvSpPr txBox="1"/>
          <p:nvPr/>
        </p:nvSpPr>
        <p:spPr>
          <a:xfrm>
            <a:off x="8483006" y="4136150"/>
            <a:ext cx="341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Weighted Correlation Score (White is Higher)</a:t>
            </a:r>
          </a:p>
        </p:txBody>
      </p:sp>
    </p:spTree>
    <p:extLst>
      <p:ext uri="{BB962C8B-B14F-4D97-AF65-F5344CB8AC3E}">
        <p14:creationId xmlns:p14="http://schemas.microsoft.com/office/powerpoint/2010/main" val="8500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1E18B-BF67-C040-891B-2059A7FC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Prediction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61D578-7171-9C4B-82D0-23D203A15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88" y="2403044"/>
            <a:ext cx="10554574" cy="40828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Kalman filter is used to smooth detected position</a:t>
            </a:r>
          </a:p>
          <a:p>
            <a:pPr lvl="1"/>
            <a:r>
              <a:rPr lang="en-US" dirty="0"/>
              <a:t>This position is used to focus in on the predicted search area helping to discern background clutter in complex environments</a:t>
            </a:r>
          </a:p>
          <a:p>
            <a:pPr lvl="1"/>
            <a:r>
              <a:rPr lang="en-US" dirty="0"/>
              <a:t>The smoother also permits coasting during track break</a:t>
            </a:r>
          </a:p>
          <a:p>
            <a:pPr lvl="1"/>
            <a:r>
              <a:rPr lang="en-US" dirty="0"/>
              <a:t>Prevents track steals when target is partially covered</a:t>
            </a:r>
          </a:p>
          <a:p>
            <a:pPr lvl="1"/>
            <a:endParaRPr lang="en-US" dirty="0"/>
          </a:p>
          <a:p>
            <a:r>
              <a:rPr lang="en-US" dirty="0"/>
              <a:t>The filter is implemented in two stages</a:t>
            </a:r>
          </a:p>
          <a:p>
            <a:pPr lvl="1"/>
            <a:r>
              <a:rPr lang="en-US" dirty="0"/>
              <a:t>Predict – Uses the internal state to generate a prediction for the next frame</a:t>
            </a:r>
          </a:p>
          <a:p>
            <a:pPr lvl="1"/>
            <a:r>
              <a:rPr lang="en-US" dirty="0"/>
              <a:t>Correct – Updates the internal state based on the observed measurements</a:t>
            </a:r>
          </a:p>
          <a:p>
            <a:pPr lvl="1"/>
            <a:endParaRPr lang="en-US" dirty="0"/>
          </a:p>
          <a:p>
            <a:r>
              <a:rPr lang="en-US" dirty="0"/>
              <a:t>The filter must be calibrated to the expected motion of the scene</a:t>
            </a:r>
          </a:p>
          <a:p>
            <a:pPr lvl="1"/>
            <a:r>
              <a:rPr lang="en-US" dirty="0"/>
              <a:t>If the process noise is too low the smoother will not lock</a:t>
            </a:r>
          </a:p>
          <a:p>
            <a:pPr lvl="1"/>
            <a:r>
              <a:rPr lang="en-US" dirty="0"/>
              <a:t>Too high and track steals become frequent</a:t>
            </a:r>
          </a:p>
        </p:txBody>
      </p:sp>
    </p:spTree>
    <p:extLst>
      <p:ext uri="{BB962C8B-B14F-4D97-AF65-F5344CB8AC3E}">
        <p14:creationId xmlns:p14="http://schemas.microsoft.com/office/powerpoint/2010/main" val="1258345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{E7E38DA7-230F-7B4F-BB46-821554EF4787}tf10001121</Template>
  <TotalTime>1037</TotalTime>
  <Words>685</Words>
  <Application>Microsoft Macintosh PowerPoint</Application>
  <PresentationFormat>Widescreen</PresentationFormat>
  <Paragraphs>114</Paragraphs>
  <Slides>15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2</vt:lpstr>
      <vt:lpstr>Quotable</vt:lpstr>
      <vt:lpstr>Temporal Video Tracking</vt:lpstr>
      <vt:lpstr>Overview</vt:lpstr>
      <vt:lpstr>Problem Statement</vt:lpstr>
      <vt:lpstr>Background</vt:lpstr>
      <vt:lpstr>Solution Architecture</vt:lpstr>
      <vt:lpstr>How to Build a Tracker</vt:lpstr>
      <vt:lpstr>Feature Detection</vt:lpstr>
      <vt:lpstr>Feature Classification and Prediction</vt:lpstr>
      <vt:lpstr>Kalman Prediction</vt:lpstr>
      <vt:lpstr>Verification</vt:lpstr>
      <vt:lpstr>Hello Word – v0.0.0</vt:lpstr>
      <vt:lpstr>Algorithm Refinements</vt:lpstr>
      <vt:lpstr>PowerPoint Presentation</vt:lpstr>
      <vt:lpstr>Summary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Temporal Video Tracking</dc:title>
  <dc:subject/>
  <dc:creator>Drogo, John</dc:creator>
  <cp:keywords/>
  <dc:description/>
  <cp:lastModifiedBy>Drogo, John</cp:lastModifiedBy>
  <cp:revision>28</cp:revision>
  <dcterms:created xsi:type="dcterms:W3CDTF">2019-12-05T01:45:29Z</dcterms:created>
  <dcterms:modified xsi:type="dcterms:W3CDTF">2019-12-08T21:33:11Z</dcterms:modified>
  <cp:category/>
</cp:coreProperties>
</file>